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5"/>
  </p:notesMasterIdLst>
  <p:handoutMasterIdLst>
    <p:handoutMasterId r:id="rId6"/>
  </p:handout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57" autoAdjust="0"/>
  </p:normalViewPr>
  <p:slideViewPr>
    <p:cSldViewPr>
      <p:cViewPr varScale="1">
        <p:scale>
          <a:sx n="109" d="100"/>
          <a:sy n="109" d="100"/>
        </p:scale>
        <p:origin x="-1722" y="-90"/>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387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2F85FA-9242-4F22-AEC9-D758A435C488}" type="datetimeFigureOut">
              <a:rPr lang="en-US" smtClean="0"/>
              <a:t>4/22/2025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BAF258-28AF-46F2-B8C4-CA02026D348A}" type="slidenum">
              <a:rPr lang="en-US" smtClean="0"/>
              <a:t>‹#›</a:t>
            </a:fld>
            <a:endParaRPr lang="en-US"/>
          </a:p>
        </p:txBody>
      </p:sp>
    </p:spTree>
    <p:extLst>
      <p:ext uri="{BB962C8B-B14F-4D97-AF65-F5344CB8AC3E}">
        <p14:creationId xmlns:p14="http://schemas.microsoft.com/office/powerpoint/2010/main" val="3075739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D51F8F-A9D5-4300-B82C-801A05CE40E1}" type="datetimeFigureOut">
              <a:rPr lang="en-US" smtClean="0"/>
              <a:t>4/22/2025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E12B38-0A80-4498-BA8D-97CF20FFB060}" type="slidenum">
              <a:rPr lang="en-US" smtClean="0"/>
              <a:t>‹#›</a:t>
            </a:fld>
            <a:endParaRPr lang="en-US"/>
          </a:p>
        </p:txBody>
      </p:sp>
    </p:spTree>
    <p:extLst>
      <p:ext uri="{BB962C8B-B14F-4D97-AF65-F5344CB8AC3E}">
        <p14:creationId xmlns:p14="http://schemas.microsoft.com/office/powerpoint/2010/main" val="3883510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E12B38-0A80-4498-BA8D-97CF20FFB060}" type="slidenum">
              <a:rPr lang="en-US" smtClean="0"/>
              <a:t>1</a:t>
            </a:fld>
            <a:endParaRPr lang="en-US"/>
          </a:p>
        </p:txBody>
      </p:sp>
    </p:spTree>
    <p:extLst>
      <p:ext uri="{BB962C8B-B14F-4D97-AF65-F5344CB8AC3E}">
        <p14:creationId xmlns:p14="http://schemas.microsoft.com/office/powerpoint/2010/main" val="417579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D8FA8C-8C46-4274-B23B-3CFB1E041DFC}"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4B413-2512-4C84-B05A-1031F3DA6729}"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8FA8C-8C46-4274-B23B-3CFB1E041DFC}"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4B413-2512-4C84-B05A-1031F3DA67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D8FA8C-8C46-4274-B23B-3CFB1E041DFC}"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4B413-2512-4C84-B05A-1031F3DA67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7D8FA8C-8C46-4274-B23B-3CFB1E041DFC}"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4B413-2512-4C84-B05A-1031F3DA672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8FA8C-8C46-4274-B23B-3CFB1E041DFC}" type="datetimeFigureOut">
              <a:rPr lang="en-US" smtClean="0"/>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4B413-2512-4C84-B05A-1031F3DA67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D8FA8C-8C46-4274-B23B-3CFB1E041DFC}"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4B413-2512-4C84-B05A-1031F3DA672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D8FA8C-8C46-4274-B23B-3CFB1E041DFC}" type="datetimeFigureOut">
              <a:rPr lang="en-US" smtClean="0"/>
              <a:t>4/22/2025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D4B413-2512-4C84-B05A-1031F3DA6729}"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D8FA8C-8C46-4274-B23B-3CFB1E041DFC}" type="datetimeFigureOut">
              <a:rPr lang="en-US" smtClean="0"/>
              <a:t>4/22/2025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D4B413-2512-4C84-B05A-1031F3DA67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8FA8C-8C46-4274-B23B-3CFB1E041DFC}" type="datetimeFigureOut">
              <a:rPr lang="en-US" smtClean="0"/>
              <a:t>4/22/2025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D4B413-2512-4C84-B05A-1031F3DA67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8FA8C-8C46-4274-B23B-3CFB1E041DFC}"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4B413-2512-4C84-B05A-1031F3DA67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8FA8C-8C46-4274-B23B-3CFB1E041DFC}"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4B413-2512-4C84-B05A-1031F3DA6729}"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7D8FA8C-8C46-4274-B23B-3CFB1E041DFC}" type="datetimeFigureOut">
              <a:rPr lang="en-US" smtClean="0"/>
              <a:t>4/22/2025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FD4B413-2512-4C84-B05A-1031F3DA67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228600"/>
            <a:ext cx="7970520" cy="381000"/>
          </a:xfrm>
        </p:spPr>
        <p:style>
          <a:lnRef idx="2">
            <a:schemeClr val="accent3"/>
          </a:lnRef>
          <a:fillRef idx="1">
            <a:schemeClr val="lt1"/>
          </a:fillRef>
          <a:effectRef idx="0">
            <a:schemeClr val="accent3"/>
          </a:effectRef>
          <a:fontRef idx="minor">
            <a:schemeClr val="dk1"/>
          </a:fontRef>
        </p:style>
        <p:txBody>
          <a:bodyPr>
            <a:normAutofit/>
          </a:bodyPr>
          <a:lstStyle/>
          <a:p>
            <a:pPr marL="0" indent="0" algn="ctr">
              <a:buNone/>
            </a:pPr>
            <a:r>
              <a:rPr lang="mn-MN" sz="1400" dirty="0" smtClean="0">
                <a:latin typeface="Arial" panose="020B0604020202020204" pitchFamily="34" charset="0"/>
                <a:cs typeface="Arial" panose="020B0604020202020204" pitchFamily="34" charset="0"/>
              </a:rPr>
              <a:t>2025 оны дөрөвдүгээр сарын хоёрдугаар  арав хоногийн цаг агаарын тойм</a:t>
            </a:r>
            <a:endParaRPr lang="en-US" sz="14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3"/>
          </p:nvPr>
        </p:nvSpPr>
        <p:spPr>
          <a:xfrm>
            <a:off x="641168" y="685800"/>
            <a:ext cx="2743200" cy="2438400"/>
          </a:xfrm>
        </p:spPr>
        <p:txBody>
          <a:bodyPr>
            <a:noAutofit/>
          </a:bodyPr>
          <a:lstStyle/>
          <a:p>
            <a:pPr marL="0" indent="0" algn="just">
              <a:buNone/>
            </a:pPr>
            <a:r>
              <a:rPr lang="mn-MN" sz="1100" b="1" u="sng" dirty="0" smtClean="0">
                <a:latin typeface="Arial" panose="020B0604020202020204" pitchFamily="34" charset="0"/>
                <a:cs typeface="Arial" panose="020B0604020202020204" pitchFamily="34" charset="0"/>
              </a:rPr>
              <a:t>Агаарын температур(</a:t>
            </a:r>
            <a:r>
              <a:rPr lang="en-US" sz="1100" b="1" u="sng" dirty="0" smtClean="0">
                <a:latin typeface="Arial" panose="020B0604020202020204" pitchFamily="34" charset="0"/>
                <a:cs typeface="Arial" panose="020B0604020202020204" pitchFamily="34" charset="0"/>
              </a:rPr>
              <a:t>Air temperature): </a:t>
            </a:r>
            <a:r>
              <a:rPr lang="mn-MN" sz="1100" dirty="0" smtClean="0">
                <a:latin typeface="Arial" panose="020B0604020202020204" pitchFamily="34" charset="0"/>
                <a:cs typeface="Arial" panose="020B0604020202020204" pitchFamily="34" charset="0"/>
              </a:rPr>
              <a:t>Энэ сарын хоёрдугаар арав хоногт агаарын дундаж температур Сагсай  сумын Даян багт -0.7  градус хүйтэн ,  Бусад сумдын нутгаар 1.6-8.2 градус дулаан байлаа. Агаарт хамгийн дулаан ихэнх нутгаар өдөртөө 14.0-24.0 градус дулаан, шөнөдөө 5.0-13.0 градус хүйтэн байлаа. Агаарт хамгийн дулаан нь  Баяннур сумдад  24.0</a:t>
            </a:r>
            <a:r>
              <a:rPr lang="mn-MN" sz="105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mn-MN" sz="1100" dirty="0" smtClean="0">
                <a:latin typeface="Arial" panose="020B0604020202020204" pitchFamily="34" charset="0"/>
                <a:cs typeface="Arial" panose="020B0604020202020204" pitchFamily="34" charset="0"/>
              </a:rPr>
              <a:t>градус дулаан  ажиглагдсан бол хамгийн хүйтэн нь Сагсай  сумын Даян багт -13.0 градусын хүйтэн  ажиглагдлаа. Агаарт +30 градусыг давж дулаарсан өдөр ажиглагдаагүй. </a:t>
            </a:r>
            <a:endParaRPr lang="en-US" sz="1100" dirty="0">
              <a:latin typeface="Arial" panose="020B0604020202020204" pitchFamily="34" charset="0"/>
              <a:cs typeface="Arial" panose="020B0604020202020204" pitchFamily="34" charset="0"/>
            </a:endParaRPr>
          </a:p>
        </p:txBody>
      </p:sp>
      <p:sp>
        <p:nvSpPr>
          <p:cNvPr id="4" name="Content Placeholder 3"/>
          <p:cNvSpPr>
            <a:spLocks noGrp="1"/>
          </p:cNvSpPr>
          <p:nvPr>
            <p:ph sz="quarter" idx="14"/>
          </p:nvPr>
        </p:nvSpPr>
        <p:spPr>
          <a:xfrm>
            <a:off x="3505200" y="762000"/>
            <a:ext cx="2362200" cy="2125891"/>
          </a:xfrm>
        </p:spPr>
        <p:txBody>
          <a:bodyPr>
            <a:noAutofit/>
          </a:bodyPr>
          <a:lstStyle/>
          <a:p>
            <a:pPr marL="0" indent="0" algn="just">
              <a:buNone/>
            </a:pPr>
            <a:r>
              <a:rPr lang="mn-MN" sz="1100" b="1" u="sng" dirty="0" smtClean="0">
                <a:latin typeface="Arial" panose="020B0604020202020204" pitchFamily="34" charset="0"/>
                <a:cs typeface="Arial" panose="020B0604020202020204" pitchFamily="34" charset="0"/>
              </a:rPr>
              <a:t>Хур тунадас(</a:t>
            </a:r>
            <a:r>
              <a:rPr lang="en-US" sz="1100" b="1" u="sng" dirty="0" err="1" smtClean="0">
                <a:latin typeface="Arial" panose="020B0604020202020204" pitchFamily="34" charset="0"/>
                <a:cs typeface="Arial" panose="020B0604020202020204" pitchFamily="34" charset="0"/>
              </a:rPr>
              <a:t>Precipit</a:t>
            </a:r>
            <a:r>
              <a:rPr lang="mn-MN" sz="1100" b="1" u="sng" dirty="0" smtClean="0">
                <a:latin typeface="Arial" panose="020B0604020202020204" pitchFamily="34" charset="0"/>
                <a:cs typeface="Arial" panose="020B0604020202020204" pitchFamily="34" charset="0"/>
              </a:rPr>
              <a:t>а</a:t>
            </a:r>
            <a:r>
              <a:rPr lang="en-US" sz="1100" b="1" u="sng" dirty="0" err="1" smtClean="0">
                <a:latin typeface="Arial" panose="020B0604020202020204" pitchFamily="34" charset="0"/>
                <a:cs typeface="Arial" panose="020B0604020202020204" pitchFamily="34" charset="0"/>
              </a:rPr>
              <a:t>tion</a:t>
            </a:r>
            <a:r>
              <a:rPr lang="en-US" sz="1100" b="1" u="sng" dirty="0" smtClean="0">
                <a:latin typeface="Arial" panose="020B0604020202020204" pitchFamily="34" charset="0"/>
                <a:cs typeface="Arial" panose="020B0604020202020204" pitchFamily="34" charset="0"/>
              </a:rPr>
              <a:t>): </a:t>
            </a:r>
            <a:r>
              <a:rPr lang="mn-MN" sz="1100" dirty="0" smtClean="0">
                <a:latin typeface="Arial" panose="020B0604020202020204" pitchFamily="34" charset="0"/>
                <a:cs typeface="Arial" panose="020B0604020202020204" pitchFamily="34" charset="0"/>
              </a:rPr>
              <a:t>Энэ арав хоногт Баяннуур сумын нутгаар хур тунадас ороогүй бусад сумдын нутгаар 24.7 мм тунадас орсон. Хамгийн их тунадас нь Булган сумын нутгаар 15.2 мм орсон бол Сагсай сумын Даян 3.0 мм, Буянт 2.2 мм,Дэлүүн 1.6 мм,Алтай ,Сагсай сумдын нутгаар 1.0 мм, бусад сумдаар 0.0-0.2 мм тунадас орсон. </a:t>
            </a:r>
            <a:endParaRPr lang="en-US" sz="11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6400800"/>
            <a:ext cx="4724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33400" y="3412152"/>
            <a:ext cx="2743200" cy="2631490"/>
          </a:xfrm>
          <a:prstGeom prst="rect">
            <a:avLst/>
          </a:prstGeom>
        </p:spPr>
        <p:txBody>
          <a:bodyPr wrap="square">
            <a:spAutoFit/>
          </a:bodyPr>
          <a:lstStyle/>
          <a:p>
            <a:pPr algn="just"/>
            <a:r>
              <a:rPr lang="mn-MN" sz="1100" b="1" u="sng" dirty="0" smtClean="0">
                <a:latin typeface="Arial" panose="020B0604020202020204" pitchFamily="34" charset="0"/>
                <a:cs typeface="Arial" panose="020B0604020202020204" pitchFamily="34" charset="0"/>
              </a:rPr>
              <a:t>Хөрсний температур(</a:t>
            </a:r>
            <a:r>
              <a:rPr lang="en-US" sz="1100" b="1" u="sng" dirty="0" smtClean="0">
                <a:latin typeface="Arial" panose="020B0604020202020204" pitchFamily="34" charset="0"/>
                <a:cs typeface="Arial" panose="020B0604020202020204" pitchFamily="34" charset="0"/>
              </a:rPr>
              <a:t>Soil temperature): </a:t>
            </a:r>
            <a:r>
              <a:rPr lang="mn-MN" sz="1100" dirty="0" smtClean="0">
                <a:latin typeface="Arial" panose="020B0604020202020204" pitchFamily="34" charset="0"/>
                <a:cs typeface="Arial" panose="020B0604020202020204" pitchFamily="34" charset="0"/>
              </a:rPr>
              <a:t>Нийт нутгаар хөрсний дундаж температур 1.0-13.0 градус дулаан байсан. Хөрсөн дээр хамгийн дулаан өдөртөө Өлгийд өдөртөө 45.0 грдус байсан бол бусад нутгаар  34-44 градус дулаан байсан  хамгийн хүйтэн нь шөнөдөө Сагсай сумын Даян багт 16.0 градус хүйтэн байсан бол бусад нутгаар 7.0-15.0 градус хүйтэн байсан байна.Хөрсөндөө +40 градусыг давж халсан өдрийн тоо Өлгийд 3 , Ногооннуур 3,Алтай 1,Дэлүүн 3 ,Баяннуур 2,Сагсай 1,Улаанхус 3,Цэнгэл 1 өдөр ажиглагджээ. </a:t>
            </a:r>
            <a:endParaRPr lang="en-US" sz="1100" dirty="0">
              <a:latin typeface="Arial" panose="020B0604020202020204" pitchFamily="34" charset="0"/>
              <a:cs typeface="Arial" panose="020B0604020202020204" pitchFamily="34" charset="0"/>
            </a:endParaRPr>
          </a:p>
        </p:txBody>
      </p:sp>
      <p:sp>
        <p:nvSpPr>
          <p:cNvPr id="7" name="Rectangle 6"/>
          <p:cNvSpPr/>
          <p:nvPr/>
        </p:nvSpPr>
        <p:spPr>
          <a:xfrm>
            <a:off x="3531326" y="2974554"/>
            <a:ext cx="2514600" cy="2970044"/>
          </a:xfrm>
          <a:prstGeom prst="rect">
            <a:avLst/>
          </a:prstGeom>
        </p:spPr>
        <p:txBody>
          <a:bodyPr wrap="square">
            <a:spAutoFit/>
          </a:bodyPr>
          <a:lstStyle/>
          <a:p>
            <a:pPr algn="just"/>
            <a:r>
              <a:rPr lang="mn-MN" sz="1100" b="1" u="sng" dirty="0" smtClean="0">
                <a:latin typeface="Arial" panose="020B0604020202020204" pitchFamily="34" charset="0"/>
                <a:cs typeface="Arial" panose="020B0604020202020204" pitchFamily="34" charset="0"/>
              </a:rPr>
              <a:t>Салхи(</a:t>
            </a:r>
            <a:r>
              <a:rPr lang="en-US" sz="1100" b="1" u="sng" dirty="0" smtClean="0">
                <a:latin typeface="Arial" panose="020B0604020202020204" pitchFamily="34" charset="0"/>
                <a:cs typeface="Arial" panose="020B0604020202020204" pitchFamily="34" charset="0"/>
              </a:rPr>
              <a:t>Wind): </a:t>
            </a:r>
            <a:r>
              <a:rPr lang="mn-MN" sz="1100" dirty="0" smtClean="0">
                <a:latin typeface="Arial" panose="020B0604020202020204" pitchFamily="34" charset="0"/>
                <a:cs typeface="Arial" panose="020B0604020202020204" pitchFamily="34" charset="0"/>
              </a:rPr>
              <a:t>Энэ 10 хоногт нийт нутгаар салхи шуургатай байсан. Салхины хамгийн их хурд Өлгийд 25м/с, Ногооннуур 23м/с, Дэлүүн 22м/с, Сагсай , Цэнгэл  сумдаар 20 м/с, Баяннуур19м/с ,Алтай ,Улаанхус ,Сагсай сумын Даян багт 18м/с,  Булган 17м/с, Буянт, Толбо сумдын нутгаар 14м/с салхитай байсан.Өлгий, Ногооннуур, Дэлүүн, Сагсай, Улаанхус, Цэнгэл сумдын нутгаар хүчтнй салхи ажиглагдсан бол бусад нутгаар зөөлөн  шороон шуурга шуурсан байна. 10 м/с-ээс дээш салхитай өдрийн тоо нийт сумдын нутгаар 3-9 өдөр ажиглагдсан байна. </a:t>
            </a:r>
            <a:endParaRPr lang="en-US" sz="1100" dirty="0">
              <a:latin typeface="Arial" panose="020B0604020202020204" pitchFamily="34" charset="0"/>
              <a:cs typeface="Arial" panose="020B0604020202020204" pitchFamily="34" charset="0"/>
            </a:endParaRPr>
          </a:p>
        </p:txBody>
      </p:sp>
      <p:sp>
        <p:nvSpPr>
          <p:cNvPr id="9" name="Rectangle 8"/>
          <p:cNvSpPr/>
          <p:nvPr/>
        </p:nvSpPr>
        <p:spPr>
          <a:xfrm>
            <a:off x="6150274" y="762000"/>
            <a:ext cx="2787051" cy="2631490"/>
          </a:xfrm>
          <a:prstGeom prst="rect">
            <a:avLst/>
          </a:prstGeom>
        </p:spPr>
        <p:txBody>
          <a:bodyPr wrap="square">
            <a:spAutoFit/>
          </a:bodyPr>
          <a:lstStyle/>
          <a:p>
            <a:pPr algn="just"/>
            <a:r>
              <a:rPr lang="mn-MN" sz="1100" b="1" u="sng" dirty="0" smtClean="0">
                <a:latin typeface="Arial" panose="020B0604020202020204" pitchFamily="34" charset="0"/>
                <a:cs typeface="Arial" panose="020B0604020202020204" pitchFamily="34" charset="0"/>
              </a:rPr>
              <a:t>Ургамал: </a:t>
            </a:r>
            <a:r>
              <a:rPr lang="mn-MN" sz="1100" dirty="0" smtClean="0">
                <a:latin typeface="Arial" panose="020B0604020202020204" pitchFamily="34" charset="0"/>
                <a:cs typeface="Arial" panose="020B0604020202020204" pitchFamily="34" charset="0"/>
              </a:rPr>
              <a:t>4 дүгээр сарын 20-ны байдлаар Булган, Баяннуур, Толбо, Цэнгэл   сумдын нутгаар бэлчээрийн ургамлын цухуйлтын үе шат эхэлсэн. Ургамлын өндөр нь 0-1 см байна. Бусад сумдын нутгаар ургамал цухуйгаагүй. Хүчтэй салхи шуургатай мөн хөрсний чийг бага, шөнөдөө агаар, хөрсөндөө хасах градустай хонож байгаа тул ургамал цухуйх нөхцөл бүрдэхгүй байна.  Ихэнх  нутгаар агаарын харьцангуй чийг бага 30 хувиас доош орсон хоногийн тоо 7-10 өдөр ажиглагдсан байна. Хуурайшилт ихтэй байна. </a:t>
            </a:r>
            <a:endParaRPr lang="en-US" sz="1100" dirty="0">
              <a:latin typeface="Arial" panose="020B0604020202020204" pitchFamily="34" charset="0"/>
              <a:cs typeface="Arial" panose="020B0604020202020204" pitchFamily="34" charset="0"/>
            </a:endParaRPr>
          </a:p>
        </p:txBody>
      </p:sp>
      <p:sp>
        <p:nvSpPr>
          <p:cNvPr id="12" name="Content Placeholder 3"/>
          <p:cNvSpPr txBox="1">
            <a:spLocks/>
          </p:cNvSpPr>
          <p:nvPr/>
        </p:nvSpPr>
        <p:spPr>
          <a:xfrm>
            <a:off x="6400800" y="3817189"/>
            <a:ext cx="22860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mn-MN"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10" name="Rectangle 9"/>
          <p:cNvSpPr/>
          <p:nvPr/>
        </p:nvSpPr>
        <p:spPr>
          <a:xfrm>
            <a:off x="6096000" y="3554343"/>
            <a:ext cx="2819400" cy="1969770"/>
          </a:xfrm>
          <a:prstGeom prst="rect">
            <a:avLst/>
          </a:prstGeom>
        </p:spPr>
        <p:txBody>
          <a:bodyPr wrap="square">
            <a:spAutoFit/>
          </a:bodyPr>
          <a:lstStyle/>
          <a:p>
            <a:pPr algn="just"/>
            <a:r>
              <a:rPr lang="mn-MN" sz="1200" dirty="0" smtClean="0">
                <a:latin typeface="Arial" panose="020B0604020202020204" pitchFamily="34" charset="0"/>
                <a:cs typeface="Arial" panose="020B0604020202020204" pitchFamily="34" charset="0"/>
              </a:rPr>
              <a:t> </a:t>
            </a:r>
            <a:r>
              <a:rPr lang="mn-MN" sz="1100" b="1" u="sng" dirty="0" smtClean="0">
                <a:latin typeface="Arial" panose="020B0604020202020204" pitchFamily="34" charset="0"/>
                <a:cs typeface="Arial" panose="020B0604020202020204" pitchFamily="34" charset="0"/>
              </a:rPr>
              <a:t>Хөдөө аж ахуйн үйлдвэрлэлд явагдаж байгаа ажил</a:t>
            </a:r>
            <a:r>
              <a:rPr lang="mn-MN" sz="1100" dirty="0" smtClean="0">
                <a:latin typeface="Arial" panose="020B0604020202020204" pitchFamily="34" charset="0"/>
                <a:cs typeface="Arial" panose="020B0604020202020204" pitchFamily="34" charset="0"/>
              </a:rPr>
              <a:t>:  Нийт сумдад муудсан, сульдсан, тарга тэвээрэг муутай малд нэмэгдэл тэжээл өгөх,отор нүүдэл хийх, бог, бод мал төллөх зэрэг ажлууд явагдаж байна.Зарим сумдын нутгаар бог мал төллөж дууссан  ажил үйлчилгээ явуулахад  цаг агаарын нөхцөл таатай бус нийт нутгаар салхи шуурга ихтэй байснаас төл мал даарч бээрэх зэрэг таагүй нөхцөл бүрдсэн. </a:t>
            </a:r>
            <a:endParaRPr lang="en-US" sz="1100" dirty="0">
              <a:latin typeface="Arial" panose="020B0604020202020204" pitchFamily="34" charset="0"/>
              <a:cs typeface="Arial" panose="020B0604020202020204" pitchFamily="34" charset="0"/>
            </a:endParaRPr>
          </a:p>
        </p:txBody>
      </p:sp>
      <p:sp>
        <p:nvSpPr>
          <p:cNvPr id="11" name="Rectangle 10"/>
          <p:cNvSpPr/>
          <p:nvPr/>
        </p:nvSpPr>
        <p:spPr>
          <a:xfrm>
            <a:off x="628105" y="6043642"/>
            <a:ext cx="7886700" cy="64633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mn-MN" sz="1200" dirty="0" smtClean="0">
                <a:latin typeface="Arial" panose="020B0604020202020204" pitchFamily="34" charset="0"/>
                <a:cs typeface="Arial" panose="020B0604020202020204" pitchFamily="34" charset="0"/>
              </a:rPr>
              <a:t>Цаг агаарын нөхцлийн онцлог: </a:t>
            </a:r>
          </a:p>
          <a:p>
            <a:r>
              <a:rPr lang="en-US" sz="1200" dirty="0" smtClean="0">
                <a:latin typeface="Arial" panose="020B0604020202020204" pitchFamily="34" charset="0"/>
                <a:cs typeface="Arial" panose="020B0604020202020204" pitchFamily="34" charset="0"/>
              </a:rPr>
              <a:t>	</a:t>
            </a:r>
            <a:r>
              <a:rPr lang="mn-MN" sz="1200" dirty="0" smtClean="0">
                <a:latin typeface="Arial" panose="020B0604020202020204" pitchFamily="34" charset="0"/>
                <a:cs typeface="Arial" panose="020B0604020202020204" pitchFamily="34" charset="0"/>
              </a:rPr>
              <a:t>Энэ арав хоногт нийт нутгаар 0.0-15.2 мм тунадас орлоо. </a:t>
            </a:r>
          </a:p>
          <a:p>
            <a:r>
              <a:rPr lang="en-US" sz="1200" dirty="0" smtClean="0">
                <a:latin typeface="Arial" panose="020B0604020202020204" pitchFamily="34" charset="0"/>
                <a:cs typeface="Arial" panose="020B0604020202020204" pitchFamily="34" charset="0"/>
              </a:rPr>
              <a:t>	 </a:t>
            </a:r>
            <a:r>
              <a:rPr lang="mn-MN" sz="1200" dirty="0" smtClean="0">
                <a:latin typeface="Arial" panose="020B0604020202020204" pitchFamily="34" charset="0"/>
                <a:cs typeface="Arial" panose="020B0604020202020204" pitchFamily="34" charset="0"/>
              </a:rPr>
              <a:t>Нийт нутгаар салхи шуургатай, салхины хурд 14-25 м/с байлаа.</a:t>
            </a:r>
          </a:p>
        </p:txBody>
      </p:sp>
    </p:spTree>
    <p:extLst>
      <p:ext uri="{BB962C8B-B14F-4D97-AF65-F5344CB8AC3E}">
        <p14:creationId xmlns:p14="http://schemas.microsoft.com/office/powerpoint/2010/main" val="2938399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762794" y="551909"/>
            <a:ext cx="2667000" cy="1981200"/>
          </a:xfrm>
        </p:spPr>
        <p:txBody>
          <a:bodyPr>
            <a:normAutofit fontScale="40000" lnSpcReduction="20000"/>
          </a:bodyPr>
          <a:lstStyle/>
          <a:p>
            <a:pPr algn="just"/>
            <a:r>
              <a:rPr lang="mn-MN" b="1" dirty="0">
                <a:latin typeface="Arial" panose="020B0604020202020204" pitchFamily="34" charset="0"/>
                <a:cs typeface="Arial" panose="020B0604020202020204" pitchFamily="34" charset="0"/>
              </a:rPr>
              <a:t>Агаарын температур(</a:t>
            </a:r>
            <a:r>
              <a:rPr lang="en-US" b="1" dirty="0">
                <a:latin typeface="Arial" panose="020B0604020202020204" pitchFamily="34" charset="0"/>
                <a:cs typeface="Arial" panose="020B0604020202020204" pitchFamily="34" charset="0"/>
              </a:rPr>
              <a:t>Air temperature): </a:t>
            </a:r>
            <a:r>
              <a:rPr lang="mn-MN" b="1" dirty="0">
                <a:latin typeface="Arial" panose="020B0604020202020204" pitchFamily="34" charset="0"/>
                <a:cs typeface="Arial" panose="020B0604020202020204" pitchFamily="34" charset="0"/>
              </a:rPr>
              <a:t>Энэ сарын хоёрдугаар арав хоногт агаарын дундаж температур Сагсай  сумын Даян багт -0.7  градус хүйтэн ,  Бусад сумдын нутгаар 1.6-8.2 градус дулаан байлаа. Агаарт хамгийн дулаан ихэнх нутгаар өдөртөө 14.0-24.0 градус дулаан, шөнөдөө 5.0-13.0 градус хүйтэн байлаа. Агаарт хамгийн дулаан нь  </a:t>
            </a:r>
            <a:r>
              <a:rPr lang="mn-MN" b="1" dirty="0" smtClean="0">
                <a:latin typeface="Arial" panose="020B0604020202020204" pitchFamily="34" charset="0"/>
                <a:cs typeface="Arial" panose="020B0604020202020204" pitchFamily="34" charset="0"/>
              </a:rPr>
              <a:t>Баяннуур суманд   </a:t>
            </a:r>
            <a:r>
              <a:rPr lang="mn-MN" b="1" dirty="0">
                <a:latin typeface="Arial" panose="020B0604020202020204" pitchFamily="34" charset="0"/>
                <a:cs typeface="Arial" panose="020B0604020202020204" pitchFamily="34" charset="0"/>
              </a:rPr>
              <a:t>24.0 градус дулаан  ажиглагдсан бол хамгийн хүйтэн нь Сагсай  сумын Даян багт -13.0 градусын хүйтэн  ажиглагдлаа. Агаарт +30 градусыг давж дулаарсан өдөр ажиглагдаагүй. </a:t>
            </a:r>
          </a:p>
          <a:p>
            <a:pPr algn="just"/>
            <a:endParaRPr lang="en-US" dirty="0">
              <a:latin typeface="Arial" panose="020B0604020202020204" pitchFamily="34" charset="0"/>
              <a:cs typeface="Arial" panose="020B0604020202020204" pitchFamily="34" charset="0"/>
            </a:endParaRPr>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76500"/>
            <a:ext cx="2135778" cy="190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4521" y="551909"/>
            <a:ext cx="250825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Grp="1" noChangeAspect="1" noChangeArrowheads="1"/>
          </p:cNvPicPr>
          <p:nvPr>
            <p:ph sz="quarter" idx="14"/>
          </p:nvPr>
        </p:nvPicPr>
        <p:blipFill>
          <a:blip r:embed="rId4">
            <a:extLst>
              <a:ext uri="{28A0092B-C50C-407E-A947-70E740481C1C}">
                <a14:useLocalDpi xmlns:a14="http://schemas.microsoft.com/office/drawing/2010/main" val="0"/>
              </a:ext>
            </a:extLst>
          </a:blip>
          <a:srcRect/>
          <a:stretch>
            <a:fillRect/>
          </a:stretch>
        </p:blipFill>
        <p:spPr bwMode="auto">
          <a:xfrm>
            <a:off x="685800" y="558444"/>
            <a:ext cx="2046756" cy="182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4525807"/>
            <a:ext cx="2176462"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971800" y="4621002"/>
            <a:ext cx="2438400" cy="1631216"/>
          </a:xfrm>
          <a:prstGeom prst="rect">
            <a:avLst/>
          </a:prstGeom>
        </p:spPr>
        <p:txBody>
          <a:bodyPr wrap="square">
            <a:spAutoFit/>
          </a:bodyPr>
          <a:lstStyle/>
          <a:p>
            <a:pPr algn="just"/>
            <a:r>
              <a:rPr lang="mn-MN" sz="1000" dirty="0">
                <a:latin typeface="Arial" panose="020B0604020202020204" pitchFamily="34" charset="0"/>
                <a:cs typeface="Arial" panose="020B0604020202020204" pitchFamily="34" charset="0"/>
              </a:rPr>
              <a:t>Хур тунадас(</a:t>
            </a:r>
            <a:r>
              <a:rPr lang="en-US" sz="1000" dirty="0" err="1">
                <a:latin typeface="Arial" panose="020B0604020202020204" pitchFamily="34" charset="0"/>
                <a:cs typeface="Arial" panose="020B0604020202020204" pitchFamily="34" charset="0"/>
              </a:rPr>
              <a:t>Precipit</a:t>
            </a:r>
            <a:r>
              <a:rPr lang="mn-MN" sz="1000" dirty="0">
                <a:latin typeface="Arial" panose="020B0604020202020204" pitchFamily="34" charset="0"/>
                <a:cs typeface="Arial" panose="020B0604020202020204" pitchFamily="34" charset="0"/>
              </a:rPr>
              <a:t>а</a:t>
            </a:r>
            <a:r>
              <a:rPr lang="en-US" sz="1000" dirty="0" err="1">
                <a:latin typeface="Arial" panose="020B0604020202020204" pitchFamily="34" charset="0"/>
                <a:cs typeface="Arial" panose="020B0604020202020204" pitchFamily="34" charset="0"/>
              </a:rPr>
              <a:t>tion</a:t>
            </a:r>
            <a:r>
              <a:rPr lang="en-US" sz="1000" dirty="0">
                <a:latin typeface="Arial" panose="020B0604020202020204" pitchFamily="34" charset="0"/>
                <a:cs typeface="Arial" panose="020B0604020202020204" pitchFamily="34" charset="0"/>
              </a:rPr>
              <a:t>): </a:t>
            </a:r>
            <a:r>
              <a:rPr lang="mn-MN" sz="1000" dirty="0">
                <a:latin typeface="Arial" panose="020B0604020202020204" pitchFamily="34" charset="0"/>
                <a:cs typeface="Arial" panose="020B0604020202020204" pitchFamily="34" charset="0"/>
              </a:rPr>
              <a:t>Энэ арав хоногт Баяннуур сумын нутгаар хур тунадас ороогүй бусад сумдын нутгаар 24.7 мм тунадас орсон. Хамгийн их тунадас нь Булган сумын нутгаар 15.2 мм орсон бол Сагсай сумын Даян 3.0 мм, Буянт 2.2 мм,Дэлүүн 1.6 мм,Алтай ,Сагсай сумдын нутгаар 1.0 мм, бусад сумдаар 0.0-0.2 мм тунадас орсон</a:t>
            </a:r>
            <a:endParaRPr lang="en-US" sz="1000" dirty="0">
              <a:latin typeface="Arial" panose="020B0604020202020204" pitchFamily="34" charset="0"/>
              <a:cs typeface="Arial" panose="020B0604020202020204" pitchFamily="34" charset="0"/>
            </a:endParaRPr>
          </a:p>
        </p:txBody>
      </p:sp>
      <p:pic>
        <p:nvPicPr>
          <p:cNvPr id="1034"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14521" y="592458"/>
            <a:ext cx="1458686" cy="26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7113814" y="592458"/>
            <a:ext cx="1817913" cy="3016210"/>
          </a:xfrm>
          <a:prstGeom prst="rect">
            <a:avLst/>
          </a:prstGeom>
        </p:spPr>
        <p:txBody>
          <a:bodyPr wrap="square">
            <a:spAutoFit/>
          </a:bodyPr>
          <a:lstStyle/>
          <a:p>
            <a:pPr algn="just"/>
            <a:r>
              <a:rPr lang="mn-MN" sz="900" dirty="0">
                <a:latin typeface="Arial" panose="020B0604020202020204" pitchFamily="34" charset="0"/>
                <a:cs typeface="Arial" panose="020B0604020202020204" pitchFamily="34" charset="0"/>
              </a:rPr>
              <a:t>Салхи(</a:t>
            </a:r>
            <a:r>
              <a:rPr lang="en-US" sz="900" dirty="0">
                <a:latin typeface="Arial" panose="020B0604020202020204" pitchFamily="34" charset="0"/>
                <a:cs typeface="Arial" panose="020B0604020202020204" pitchFamily="34" charset="0"/>
              </a:rPr>
              <a:t>Wind): </a:t>
            </a:r>
            <a:r>
              <a:rPr lang="mn-MN" sz="900" dirty="0">
                <a:latin typeface="Arial" panose="020B0604020202020204" pitchFamily="34" charset="0"/>
                <a:cs typeface="Arial" panose="020B0604020202020204" pitchFamily="34" charset="0"/>
              </a:rPr>
              <a:t>Энэ 10 хоногт нийт нутгаар салхи шуургатай байсан. Салхины хамгийн их хурд Өлгийд 25м/с, Ногооннуур 23м/с, Дэлүүн 22м/с, Сагсай , Цэнгэл  сумдаар 20 м/с, Баяннуур19м/с ,Алтай ,Улаанхус ,Сагсай сумын Даян багт 18м/с,  Булган 17м/с, Буянт, Толбо сумдын нутгаар 14м/с салхитай байсан.Өлгий, Ногооннуур, Дэлүүн, Сагсай, Улаанхус, Цэнгэл сумдын нутгаар </a:t>
            </a:r>
            <a:r>
              <a:rPr lang="mn-MN" sz="900" dirty="0" smtClean="0">
                <a:latin typeface="Arial" panose="020B0604020202020204" pitchFamily="34" charset="0"/>
                <a:cs typeface="Arial" panose="020B0604020202020204" pitchFamily="34" charset="0"/>
              </a:rPr>
              <a:t>хүчтэй </a:t>
            </a:r>
            <a:r>
              <a:rPr lang="mn-MN" sz="900" dirty="0">
                <a:latin typeface="Arial" panose="020B0604020202020204" pitchFamily="34" charset="0"/>
                <a:cs typeface="Arial" panose="020B0604020202020204" pitchFamily="34" charset="0"/>
              </a:rPr>
              <a:t>салхи ажиглагдсан бол бусад нутгаар зөөлөн  шороон шуурга шуурсан байна. 10 м/с-ээс дээш салхитай өдрийн тоо нийт сумдын нутгаар 3-9 өдөр ажиглагдсан байна</a:t>
            </a:r>
            <a:r>
              <a:rPr lang="mn-MN" sz="1000" dirty="0">
                <a:latin typeface="Arial" panose="020B0604020202020204" pitchFamily="34" charset="0"/>
                <a:cs typeface="Arial" panose="020B0604020202020204" pitchFamily="34" charset="0"/>
              </a:rPr>
              <a:t>. </a:t>
            </a:r>
          </a:p>
        </p:txBody>
      </p:sp>
      <p:pic>
        <p:nvPicPr>
          <p:cNvPr id="1035"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 y="592459"/>
            <a:ext cx="457200" cy="5808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2994" y="112759"/>
            <a:ext cx="79930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8214" y="3496628"/>
            <a:ext cx="1447800" cy="2980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7098574" y="3725648"/>
            <a:ext cx="1833153" cy="2708434"/>
          </a:xfrm>
          <a:prstGeom prst="rect">
            <a:avLst/>
          </a:prstGeom>
        </p:spPr>
        <p:txBody>
          <a:bodyPr wrap="square">
            <a:spAutoFit/>
          </a:bodyPr>
          <a:lstStyle/>
          <a:p>
            <a:pPr algn="just"/>
            <a:r>
              <a:rPr lang="mn-MN" sz="1000" dirty="0">
                <a:latin typeface="Arial" panose="020B0604020202020204" pitchFamily="34" charset="0"/>
                <a:cs typeface="Arial" panose="020B0604020202020204" pitchFamily="34" charset="0"/>
              </a:rPr>
              <a:t>Хөдөө аж ахуйн үйлдвэрлэлд явагдаж байгаа ажил:  Нийт сумдад муудсан, сульдсан, тарга тэвээрэг муутай малд нэмэгдэл тэжээл өгөх,отор нүүдэл хийх, бог, бод мал төллөх зэрэг ажлууд явагдаж байна.Зарим сумдын нутгаар бог мал төллөж дууссан  ажил үйлчилгээ явуулахад  цаг агаарын нөхцөл таатай бус нийт нутгаар салхи шуурга ихтэй байснаас төл мал даарч бээрэх зэрэг таагүй нөхцөл бүрдсэн. </a:t>
            </a:r>
            <a:endParaRPr lang="en-US" sz="1000" dirty="0">
              <a:latin typeface="Arial" panose="020B0604020202020204" pitchFamily="34" charset="0"/>
              <a:cs typeface="Arial" panose="020B0604020202020204" pitchFamily="34" charset="0"/>
            </a:endParaRPr>
          </a:p>
        </p:txBody>
      </p:sp>
      <p:sp>
        <p:nvSpPr>
          <p:cNvPr id="10" name="Rectangle 9"/>
          <p:cNvSpPr/>
          <p:nvPr/>
        </p:nvSpPr>
        <p:spPr>
          <a:xfrm>
            <a:off x="2971800" y="2413336"/>
            <a:ext cx="2438400" cy="2031325"/>
          </a:xfrm>
          <a:prstGeom prst="rect">
            <a:avLst/>
          </a:prstGeom>
        </p:spPr>
        <p:txBody>
          <a:bodyPr wrap="square">
            <a:spAutoFit/>
          </a:bodyPr>
          <a:lstStyle/>
          <a:p>
            <a:pPr algn="just"/>
            <a:r>
              <a:rPr lang="mn-MN" sz="900" dirty="0">
                <a:latin typeface="Arial" panose="020B0604020202020204" pitchFamily="34" charset="0"/>
                <a:cs typeface="Arial" panose="020B0604020202020204" pitchFamily="34" charset="0"/>
              </a:rPr>
              <a:t>Хөрсний температур(</a:t>
            </a:r>
            <a:r>
              <a:rPr lang="en-US" sz="900" dirty="0">
                <a:latin typeface="Arial" panose="020B0604020202020204" pitchFamily="34" charset="0"/>
                <a:cs typeface="Arial" panose="020B0604020202020204" pitchFamily="34" charset="0"/>
              </a:rPr>
              <a:t>Soil temperature): </a:t>
            </a:r>
            <a:r>
              <a:rPr lang="mn-MN" sz="900" dirty="0">
                <a:latin typeface="Arial" panose="020B0604020202020204" pitchFamily="34" charset="0"/>
                <a:cs typeface="Arial" panose="020B0604020202020204" pitchFamily="34" charset="0"/>
              </a:rPr>
              <a:t>Нийт нутгаар хөрсний дундаж температур 1.0-13.0 градус дулаан байсан. Хөрсөн дээр хамгийн дулаан өдөртөө Өлгийд өдөртөө 45.0 грдус байсан бол бусад нутгаар  34-44 градус дулаан байсан  хамгийн хүйтэн нь шөнөдөө Сагсай сумын Даян багт 16.0 градус хүйтэн байсан бол бусад нутгаар 7.0-15.0 градус хүйтэн байсан байна.Хөрсөндөө +40 градусыг давж халсан өдрийн тоо Өлгийд 3 , Ногооннуур 3,Алтай 1,Дэлүүн 3 ,Баяннуур 2,Сагсай 1,Улаанхус 3,Цэнгэл 1 өдөр ажиглагджээ. </a:t>
            </a:r>
          </a:p>
        </p:txBody>
      </p:sp>
    </p:spTree>
    <p:extLst>
      <p:ext uri="{BB962C8B-B14F-4D97-AF65-F5344CB8AC3E}">
        <p14:creationId xmlns:p14="http://schemas.microsoft.com/office/powerpoint/2010/main" val="2416712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quarter" idx="14"/>
          </p:nvPr>
        </p:nvSpPr>
        <p:spPr>
          <a:xfrm>
            <a:off x="4645152" y="731520"/>
            <a:ext cx="3346704" cy="2087880"/>
          </a:xfrm>
        </p:spPr>
        <p:txBody>
          <a:bodyPr>
            <a:normAutofit/>
          </a:bodyPr>
          <a:lstStyle/>
          <a:p>
            <a:pPr algn="just"/>
            <a:r>
              <a:rPr lang="mn-MN" sz="1000" dirty="0">
                <a:latin typeface="Arial" panose="020B0604020202020204" pitchFamily="34" charset="0"/>
                <a:cs typeface="Arial" panose="020B0604020202020204" pitchFamily="34" charset="0"/>
              </a:rPr>
              <a:t>Ургамал: 4 дүгээр сарын 20-ны байдлаар Булган, Баяннуур, Толбо, Цэнгэл   сумдын нутгаар бэлчээрийн ургамлын цухуйлтын үе шат эхэлсэн. Ургамлын өндөр нь 0-1 см байна. Бусад сумдын нутгаар ургамал цухуйгаагүй. Хүчтэй салхи шуургатай мөн хөрсний чийг бага, шөнөдөө агаар, хөрсөндөө хасах градустай хонож байгаа тул ургамал цухуйх нөхцөл бүрдэхгүй байна.  Ихэнх  нутгаар агаарын харьцангуй чийг бага 30 хувиас доош орсон хоногийн тоо 7-10 өдөр ажиглагдсан байна. Хуурайшилт ихтэй байна. </a:t>
            </a:r>
          </a:p>
          <a:p>
            <a:endParaRPr lang="en-US" dirty="0"/>
          </a:p>
        </p:txBody>
      </p:sp>
      <p:pic>
        <p:nvPicPr>
          <p:cNvPr id="1026"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1261603" y="731838"/>
            <a:ext cx="3109243" cy="3475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0967078"/>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1444</TotalTime>
  <Words>913</Words>
  <Application>Microsoft Office PowerPoint</Application>
  <PresentationFormat>On-screen Show (4:3)</PresentationFormat>
  <Paragraphs>18</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Slipstream</vt:lpstr>
      <vt:lpstr>2025 оны дөрөвдүгээр сарын хоёрдугаар  арав хоногийн цаг агаарын тойм</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29</cp:revision>
  <dcterms:created xsi:type="dcterms:W3CDTF">2025-04-15T03:36:22Z</dcterms:created>
  <dcterms:modified xsi:type="dcterms:W3CDTF">2025-04-22T04:24:46Z</dcterms:modified>
</cp:coreProperties>
</file>