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Агаарын дундаж температур </a:t>
            </a:r>
            <a:endParaRPr lang="en-US" sz="12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2024</c:v>
          </c:tx>
          <c:marker>
            <c:symbol val="none"/>
          </c:marker>
          <c:cat>
            <c:strRef>
              <c:f>Sheet1!$A$5:$A$16</c:f>
              <c:strCache>
                <c:ptCount val="12"/>
                <c:pt idx="0">
                  <c:v>ДЄЧИНЖИЛ</c:v>
                </c:pt>
                <c:pt idx="1">
                  <c:v>ДЭЛYYН</c:v>
                </c:pt>
                <c:pt idx="2">
                  <c:v>ЯЛАЛТ</c:v>
                </c:pt>
                <c:pt idx="3">
                  <c:v>БАЯННУУР</c:v>
                </c:pt>
                <c:pt idx="4">
                  <c:v>ЄЛГИЙ</c:v>
                </c:pt>
                <c:pt idx="5">
                  <c:v>НОГООННУУР</c:v>
                </c:pt>
                <c:pt idx="6">
                  <c:v>УЛААНХУС</c:v>
                </c:pt>
                <c:pt idx="7">
                  <c:v>САГСАЙ</c:v>
                </c:pt>
                <c:pt idx="8">
                  <c:v>БУЯНТ</c:v>
                </c:pt>
                <c:pt idx="9">
                  <c:v>ЦЭНГЭЛ</c:v>
                </c:pt>
                <c:pt idx="10">
                  <c:v>ТОЛБО</c:v>
                </c:pt>
                <c:pt idx="11">
                  <c:v>Даян</c:v>
                </c:pt>
              </c:strCache>
            </c:strRef>
          </c:cat>
          <c:val>
            <c:numRef>
              <c:f>Sheet1!$Q$5:$Q$16</c:f>
              <c:numCache>
                <c:formatCode>General</c:formatCode>
                <c:ptCount val="12"/>
                <c:pt idx="0">
                  <c:v>-10.4</c:v>
                </c:pt>
                <c:pt idx="1">
                  <c:v>-5.7</c:v>
                </c:pt>
                <c:pt idx="2">
                  <c:v>-7.5</c:v>
                </c:pt>
                <c:pt idx="3">
                  <c:v>-2.1</c:v>
                </c:pt>
                <c:pt idx="4">
                  <c:v>-2.9</c:v>
                </c:pt>
                <c:pt idx="5">
                  <c:v>-2.8</c:v>
                </c:pt>
                <c:pt idx="6">
                  <c:v>-3.3</c:v>
                </c:pt>
                <c:pt idx="7">
                  <c:v>-3.3</c:v>
                </c:pt>
                <c:pt idx="8">
                  <c:v>-0.3</c:v>
                </c:pt>
                <c:pt idx="9">
                  <c:v>-5.9</c:v>
                </c:pt>
                <c:pt idx="10">
                  <c:v>-4.4000000000000004</c:v>
                </c:pt>
                <c:pt idx="11">
                  <c:v>-11.7</c:v>
                </c:pt>
              </c:numCache>
            </c:numRef>
          </c:val>
          <c:smooth val="0"/>
        </c:ser>
        <c:ser>
          <c:idx val="1"/>
          <c:order val="1"/>
          <c:tx>
            <c:v>2025</c:v>
          </c:tx>
          <c:marker>
            <c:symbol val="none"/>
          </c:marker>
          <c:val>
            <c:numRef>
              <c:f>Sheet1!$R$5:$R$16</c:f>
              <c:numCache>
                <c:formatCode>General</c:formatCode>
                <c:ptCount val="12"/>
                <c:pt idx="0">
                  <c:v>-9.3000000000000007</c:v>
                </c:pt>
                <c:pt idx="1">
                  <c:v>-10.7</c:v>
                </c:pt>
                <c:pt idx="2">
                  <c:v>-10.1</c:v>
                </c:pt>
                <c:pt idx="3">
                  <c:v>-6.4</c:v>
                </c:pt>
                <c:pt idx="4">
                  <c:v>-5.0999999999999996</c:v>
                </c:pt>
                <c:pt idx="5">
                  <c:v>-6.2</c:v>
                </c:pt>
                <c:pt idx="6">
                  <c:v>-5.9</c:v>
                </c:pt>
                <c:pt idx="7">
                  <c:v>-6.3</c:v>
                </c:pt>
                <c:pt idx="8">
                  <c:v>-7.1</c:v>
                </c:pt>
                <c:pt idx="9">
                  <c:v>-7.7</c:v>
                </c:pt>
                <c:pt idx="10">
                  <c:v>-9.3000000000000007</c:v>
                </c:pt>
                <c:pt idx="11">
                  <c:v>-15</c:v>
                </c:pt>
              </c:numCache>
            </c:numRef>
          </c:val>
          <c:smooth val="0"/>
        </c:ser>
        <c:ser>
          <c:idx val="2"/>
          <c:order val="2"/>
          <c:tx>
            <c:v>ОЖД</c:v>
          </c:tx>
          <c:marker>
            <c:symbol val="none"/>
          </c:marker>
          <c:val>
            <c:numRef>
              <c:f>Sheet1!$P$5:$P$15</c:f>
              <c:numCache>
                <c:formatCode>General</c:formatCode>
                <c:ptCount val="11"/>
                <c:pt idx="0">
                  <c:v>-8</c:v>
                </c:pt>
                <c:pt idx="1">
                  <c:v>-7.7</c:v>
                </c:pt>
                <c:pt idx="2">
                  <c:v>-9.1</c:v>
                </c:pt>
                <c:pt idx="3">
                  <c:v>-5.0999999999999996</c:v>
                </c:pt>
                <c:pt idx="4">
                  <c:v>-5.2</c:v>
                </c:pt>
                <c:pt idx="5">
                  <c:v>-5</c:v>
                </c:pt>
                <c:pt idx="6">
                  <c:v>-6.1</c:v>
                </c:pt>
                <c:pt idx="7">
                  <c:v>-7.9</c:v>
                </c:pt>
                <c:pt idx="8">
                  <c:v>-6.1</c:v>
                </c:pt>
                <c:pt idx="9">
                  <c:v>-6.3</c:v>
                </c:pt>
                <c:pt idx="10">
                  <c:v>-6.6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28512"/>
        <c:axId val="112545792"/>
      </c:lineChart>
      <c:catAx>
        <c:axId val="108128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2545792"/>
        <c:crosses val="autoZero"/>
        <c:auto val="1"/>
        <c:lblAlgn val="ctr"/>
        <c:lblOffset val="100"/>
        <c:noMultiLvlLbl val="0"/>
      </c:catAx>
      <c:valAx>
        <c:axId val="112545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mn-MN" sz="1200"/>
                  <a:t>Температур °С 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2.0093770931011386E-2"/>
              <c:y val="0.345634499823259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8128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 sz="1400">
                <a:latin typeface="Arial" pitchFamily="34" charset="0"/>
                <a:cs typeface="Arial" pitchFamily="34" charset="0"/>
              </a:rPr>
              <a:t>Хур тунадасны нийлбэр/мм/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2024 он</c:v>
          </c:tx>
          <c:invertIfNegative val="0"/>
          <c:cat>
            <c:strRef>
              <c:f>Sheet1!$A$120:$A$131</c:f>
              <c:strCache>
                <c:ptCount val="12"/>
                <c:pt idx="0">
                  <c:v>ДЄЧИНЖИЛ</c:v>
                </c:pt>
                <c:pt idx="1">
                  <c:v>ДЭЛYYН</c:v>
                </c:pt>
                <c:pt idx="2">
                  <c:v>ЯЛАЛТ</c:v>
                </c:pt>
                <c:pt idx="3">
                  <c:v>БАЯННУУР</c:v>
                </c:pt>
                <c:pt idx="4">
                  <c:v>ЄЛГИЙ</c:v>
                </c:pt>
                <c:pt idx="5">
                  <c:v>НОГООННУУР</c:v>
                </c:pt>
                <c:pt idx="6">
                  <c:v>УЛААНХУС</c:v>
                </c:pt>
                <c:pt idx="7">
                  <c:v>САГСАЙ</c:v>
                </c:pt>
                <c:pt idx="8">
                  <c:v>БУЯНТ</c:v>
                </c:pt>
                <c:pt idx="9">
                  <c:v>ЦЭНГЭЛ</c:v>
                </c:pt>
                <c:pt idx="10">
                  <c:v>ТОЛБО</c:v>
                </c:pt>
                <c:pt idx="11">
                  <c:v>Даян</c:v>
                </c:pt>
              </c:strCache>
            </c:strRef>
          </c:cat>
          <c:val>
            <c:numRef>
              <c:f>Sheet1!$K$120:$K$131</c:f>
              <c:numCache>
                <c:formatCode>General</c:formatCode>
                <c:ptCount val="12"/>
                <c:pt idx="0">
                  <c:v>0.5</c:v>
                </c:pt>
                <c:pt idx="2">
                  <c:v>0</c:v>
                </c:pt>
                <c:pt idx="4">
                  <c:v>1.2</c:v>
                </c:pt>
                <c:pt idx="7">
                  <c:v>0.2</c:v>
                </c:pt>
                <c:pt idx="9">
                  <c:v>0.3</c:v>
                </c:pt>
                <c:pt idx="10">
                  <c:v>0</c:v>
                </c:pt>
                <c:pt idx="11">
                  <c:v>1.5</c:v>
                </c:pt>
              </c:numCache>
            </c:numRef>
          </c:val>
        </c:ser>
        <c:ser>
          <c:idx val="1"/>
          <c:order val="1"/>
          <c:tx>
            <c:v>2025 он</c:v>
          </c:tx>
          <c:invertIfNegative val="0"/>
          <c:val>
            <c:numRef>
              <c:f>Sheet1!$I$120:$I$131</c:f>
              <c:numCache>
                <c:formatCode>General</c:formatCode>
                <c:ptCount val="12"/>
                <c:pt idx="0">
                  <c:v>10.1</c:v>
                </c:pt>
                <c:pt idx="1">
                  <c:v>2.6</c:v>
                </c:pt>
                <c:pt idx="2">
                  <c:v>2.8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</c:v>
                </c:pt>
                <c:pt idx="9">
                  <c:v>1.6</c:v>
                </c:pt>
                <c:pt idx="10">
                  <c:v>1.6</c:v>
                </c:pt>
                <c:pt idx="11">
                  <c:v>2.7</c:v>
                </c:pt>
              </c:numCache>
            </c:numRef>
          </c:val>
        </c:ser>
        <c:ser>
          <c:idx val="2"/>
          <c:order val="2"/>
          <c:tx>
            <c:v>ОЖД</c:v>
          </c:tx>
          <c:invertIfNegative val="0"/>
          <c:val>
            <c:numRef>
              <c:f>Sheet1!$N$120:$N$130</c:f>
              <c:numCache>
                <c:formatCode>General</c:formatCode>
                <c:ptCount val="11"/>
                <c:pt idx="0">
                  <c:v>4.7</c:v>
                </c:pt>
                <c:pt idx="1">
                  <c:v>1.7</c:v>
                </c:pt>
                <c:pt idx="2">
                  <c:v>3.5</c:v>
                </c:pt>
                <c:pt idx="3">
                  <c:v>2.4</c:v>
                </c:pt>
                <c:pt idx="4">
                  <c:v>1.9</c:v>
                </c:pt>
                <c:pt idx="5">
                  <c:v>1.2</c:v>
                </c:pt>
                <c:pt idx="6">
                  <c:v>1.8</c:v>
                </c:pt>
                <c:pt idx="7">
                  <c:v>2.1</c:v>
                </c:pt>
                <c:pt idx="8">
                  <c:v>1.7</c:v>
                </c:pt>
                <c:pt idx="9">
                  <c:v>2.9</c:v>
                </c:pt>
                <c:pt idx="10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2229376"/>
        <c:axId val="131923968"/>
        <c:axId val="0"/>
      </c:bar3DChart>
      <c:catAx>
        <c:axId val="132229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923968"/>
        <c:crosses val="autoZero"/>
        <c:auto val="1"/>
        <c:lblAlgn val="ctr"/>
        <c:lblOffset val="100"/>
        <c:noMultiLvlLbl val="0"/>
      </c:catAx>
      <c:valAx>
        <c:axId val="131923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22293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7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Агаарын чийгшил %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4504760511269117"/>
          <c:y val="3.571428571428571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2025</c:v>
          </c:tx>
          <c:marker>
            <c:symbol val="none"/>
          </c:marker>
          <c:cat>
            <c:strRef>
              <c:f>Sheet1!$A$142:$B$153</c:f>
              <c:strCache>
                <c:ptCount val="12"/>
                <c:pt idx="0">
                  <c:v>ДЄЧИНЖИЛ</c:v>
                </c:pt>
                <c:pt idx="1">
                  <c:v>ДЭЛYYН</c:v>
                </c:pt>
                <c:pt idx="2">
                  <c:v>ЯЛАЛТ</c:v>
                </c:pt>
                <c:pt idx="3">
                  <c:v>БАЯННУУР</c:v>
                </c:pt>
                <c:pt idx="4">
                  <c:v>ЄЛГИЙ</c:v>
                </c:pt>
                <c:pt idx="5">
                  <c:v>НОГООННУУР</c:v>
                </c:pt>
                <c:pt idx="6">
                  <c:v>УЛААНХУС</c:v>
                </c:pt>
                <c:pt idx="7">
                  <c:v>САГСАЙ</c:v>
                </c:pt>
                <c:pt idx="8">
                  <c:v>БУЯНТ</c:v>
                </c:pt>
                <c:pt idx="9">
                  <c:v>ЦЭНГЭЛ</c:v>
                </c:pt>
                <c:pt idx="10">
                  <c:v>ТОЛБО</c:v>
                </c:pt>
                <c:pt idx="11">
                  <c:v>Даян</c:v>
                </c:pt>
              </c:strCache>
            </c:strRef>
          </c:cat>
          <c:val>
            <c:numRef>
              <c:f>Sheet1!$L$142:$L$153</c:f>
              <c:numCache>
                <c:formatCode>General</c:formatCode>
                <c:ptCount val="12"/>
                <c:pt idx="0">
                  <c:v>52</c:v>
                </c:pt>
                <c:pt idx="1">
                  <c:v>50</c:v>
                </c:pt>
                <c:pt idx="2">
                  <c:v>47</c:v>
                </c:pt>
                <c:pt idx="3">
                  <c:v>46</c:v>
                </c:pt>
                <c:pt idx="4">
                  <c:v>31</c:v>
                </c:pt>
                <c:pt idx="5">
                  <c:v>41</c:v>
                </c:pt>
                <c:pt idx="6">
                  <c:v>49</c:v>
                </c:pt>
                <c:pt idx="7">
                  <c:v>43</c:v>
                </c:pt>
                <c:pt idx="8">
                  <c:v>34</c:v>
                </c:pt>
                <c:pt idx="9">
                  <c:v>47</c:v>
                </c:pt>
                <c:pt idx="10">
                  <c:v>55</c:v>
                </c:pt>
                <c:pt idx="11">
                  <c:v>71</c:v>
                </c:pt>
              </c:numCache>
            </c:numRef>
          </c:val>
          <c:smooth val="0"/>
        </c:ser>
        <c:ser>
          <c:idx val="1"/>
          <c:order val="1"/>
          <c:tx>
            <c:v>2024</c:v>
          </c:tx>
          <c:marker>
            <c:symbol val="none"/>
          </c:marker>
          <c:val>
            <c:numRef>
              <c:f>Sheet1!$P$142:$P$153</c:f>
              <c:numCache>
                <c:formatCode>General</c:formatCode>
                <c:ptCount val="12"/>
                <c:pt idx="0">
                  <c:v>60</c:v>
                </c:pt>
                <c:pt idx="1">
                  <c:v>39</c:v>
                </c:pt>
                <c:pt idx="2">
                  <c:v>49</c:v>
                </c:pt>
                <c:pt idx="3">
                  <c:v>37</c:v>
                </c:pt>
                <c:pt idx="4">
                  <c:v>35</c:v>
                </c:pt>
                <c:pt idx="5">
                  <c:v>36</c:v>
                </c:pt>
                <c:pt idx="6">
                  <c:v>40</c:v>
                </c:pt>
                <c:pt idx="7">
                  <c:v>46</c:v>
                </c:pt>
                <c:pt idx="8">
                  <c:v>35</c:v>
                </c:pt>
                <c:pt idx="9">
                  <c:v>53</c:v>
                </c:pt>
                <c:pt idx="10">
                  <c:v>43</c:v>
                </c:pt>
                <c:pt idx="11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976576"/>
        <c:axId val="67257472"/>
      </c:lineChart>
      <c:catAx>
        <c:axId val="131976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257472"/>
        <c:crosses val="autoZero"/>
        <c:auto val="1"/>
        <c:lblAlgn val="ctr"/>
        <c:lblOffset val="100"/>
        <c:noMultiLvlLbl val="0"/>
      </c:catAx>
      <c:valAx>
        <c:axId val="67257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mn-MN" sz="1100">
                    <a:latin typeface="Arial" pitchFamily="34" charset="0"/>
                    <a:cs typeface="Arial" pitchFamily="34" charset="0"/>
                  </a:rPr>
                  <a:t>Хувь</a:t>
                </a:r>
                <a:endParaRPr lang="en-US" sz="14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2903225806451613E-2"/>
              <c:y val="0.3643479647916938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1976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0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5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8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8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950B-1FCC-453D-899F-F7C7E294639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5EF2-4F60-40E4-8EFC-3877F91B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latin typeface="Arial" pitchFamily="34" charset="0"/>
                <a:cs typeface="Arial" pitchFamily="34" charset="0"/>
              </a:rPr>
            </a:b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Баян-Өлгий 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2025 </a:t>
            </a:r>
            <a:r>
              <a:rPr lang="mn-MN" sz="2000" b="1" dirty="0">
                <a:latin typeface="Arial" pitchFamily="34" charset="0"/>
                <a:cs typeface="Arial" pitchFamily="34" charset="0"/>
              </a:rPr>
              <a:t>оны 03 дугаар сарын 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 smtClean="0">
                <a:latin typeface="Arial" pitchFamily="34" charset="0"/>
                <a:cs typeface="Arial" pitchFamily="34" charset="0"/>
              </a:rPr>
            </a:b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уур </a:t>
            </a:r>
            <a:r>
              <a:rPr lang="mn-MN" sz="2000" b="1" dirty="0">
                <a:latin typeface="Arial" pitchFamily="34" charset="0"/>
                <a:cs typeface="Arial" pitchFamily="34" charset="0"/>
              </a:rPr>
              <a:t>амьсгалын тойм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mn-MN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838200"/>
            <a:ext cx="2743200" cy="21810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endParaRPr lang="mn-MN" sz="2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mn-MN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оны 03 дугаар сарын агаарын дундаж температур өмнөх </a:t>
            </a:r>
            <a:r>
              <a:rPr lang="mn-MN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жилээс -3.3°С-аар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хүйтэн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олон </a:t>
            </a:r>
            <a:r>
              <a:rPr lang="mn-MN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жилийн дунджаас -1.7°С хүйтэн  байв. (зураг 1)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-3171" r="8433" b="5367"/>
          <a:stretch/>
        </p:blipFill>
        <p:spPr bwMode="auto">
          <a:xfrm>
            <a:off x="685800" y="838200"/>
            <a:ext cx="914400" cy="21810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8200600"/>
              </p:ext>
            </p:extLst>
          </p:nvPr>
        </p:nvGraphicFramePr>
        <p:xfrm>
          <a:off x="4724400" y="938122"/>
          <a:ext cx="4133131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C:\MONMETEO\pic\2025.3\Tano-agaa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6" y="3276600"/>
            <a:ext cx="3597934" cy="2855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1" b="8867"/>
          <a:stretch/>
        </p:blipFill>
        <p:spPr bwMode="auto">
          <a:xfrm>
            <a:off x="108549" y="117175"/>
            <a:ext cx="334990" cy="33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995" y="55626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mn-MN" sz="12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US" sz="8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mn-MN" sz="8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mn-MN" sz="9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1991-2020 оны 0</a:t>
            </a:r>
            <a:r>
              <a:rPr lang="mn-MN" sz="9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3</a:t>
            </a:r>
            <a:r>
              <a:rPr lang="ru-RU" sz="9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д</a:t>
            </a:r>
            <a:r>
              <a:rPr lang="mn-MN" sz="9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угаар</a:t>
            </a:r>
            <a:r>
              <a:rPr lang="ru-RU" sz="9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сарын агаарын дундаж температур</a:t>
            </a:r>
            <a:r>
              <a:rPr lang="mn-MN" sz="9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ын</a:t>
            </a:r>
            <a:endParaRPr lang="en-US" sz="9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mn-MN" sz="9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ОЖД-аас хазайх хазайлтын, газарзүйн тархалт(Зураг 2)</a:t>
            </a:r>
            <a:endParaRPr lang="en-US" sz="9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mn-MN" sz="800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en-US" sz="800" dirty="0">
              <a:solidFill>
                <a:srgbClr val="000000"/>
              </a:solidFill>
              <a:effectLst/>
              <a:latin typeface="Arial"/>
              <a:ea typeface="Calibri"/>
            </a:endParaRPr>
          </a:p>
        </p:txBody>
      </p:sp>
      <p:pic>
        <p:nvPicPr>
          <p:cNvPr id="1028" name="Picture 4" descr="C:\Users\Uur amisgal\Desktop\1.478490a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74" y="0"/>
            <a:ext cx="1034451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6200" y="3229653"/>
            <a:ext cx="3657600" cy="31947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2025 оны 03 дугаар сард олон жилийн дунджаас хазайх хазайлтын орон зайн тархалтыг авч үзэхэд Улаанхус, Өлгий нутгаар 18.2%  дунджийн орчим, 9.1% Сагсай нутгаар дулаан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Булган, Алтай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Баяннуур, Ногооннуур, Дэлүүн, Буянт, Цэнгэл, 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Толбо, Даян 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нутгаар 72.7% 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дунджаас 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хүйтэн байв. </a:t>
            </a:r>
            <a:endParaRPr lang="mn-M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зураг 2</a:t>
            </a: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r="20132"/>
          <a:stretch/>
        </p:blipFill>
        <p:spPr bwMode="auto">
          <a:xfrm>
            <a:off x="7543800" y="3249282"/>
            <a:ext cx="1600200" cy="330535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5515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7772400" cy="30479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mn-MN" sz="2000" b="1" dirty="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mn-MN" sz="2000" b="1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mn-MN" sz="2000" b="1" dirty="0" smtClean="0">
                <a:solidFill>
                  <a:srgbClr val="000000"/>
                </a:solidFill>
                <a:latin typeface="Arial"/>
                <a:ea typeface="Calibri"/>
              </a:rPr>
              <a:t>Хур </a:t>
            </a:r>
            <a:r>
              <a:rPr lang="mn-MN" sz="2000" b="1" dirty="0">
                <a:solidFill>
                  <a:srgbClr val="000000"/>
                </a:solidFill>
                <a:latin typeface="Arial"/>
                <a:ea typeface="Calibri"/>
              </a:rPr>
              <a:t>тунадас: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7997"/>
            <a:ext cx="4313926" cy="277914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mn-M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2025 оны 03 дугаар сарын хур тунадасны нийлбэр  21,6 мм буюу дунджаар  1,8 мм хэмжээний тунадас орсон байна. Олон жилийн дунджаас 4.0 мм-ээр бага ,өмнөх жилийн сарын тунадасны нийлбэрээр авч үзвэл 17.9 мм-ээр ахиу  орсон байв.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2025 оны хамгийн их тунадас Булган нутгаар  5.7 мм хэмжээний тунадас орсон байв .Хамгийн бага  Цэнгэл, Сагсай  нутгуудаар 0,2 мм хэмжээний тунадас унасан байв. 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11616" b="692"/>
          <a:stretch/>
        </p:blipFill>
        <p:spPr bwMode="auto">
          <a:xfrm>
            <a:off x="7397150" y="497457"/>
            <a:ext cx="1745411" cy="26670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78992250"/>
              </p:ext>
            </p:extLst>
          </p:nvPr>
        </p:nvGraphicFramePr>
        <p:xfrm>
          <a:off x="4648199" y="497457"/>
          <a:ext cx="2728823" cy="22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C:\MONMETEO\pic\2025.3\tunadas-an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4" y="3352800"/>
            <a:ext cx="3056626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567023" y="2971800"/>
            <a:ext cx="3962400" cy="34901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Сарын нийлбэр хур тунадасны олон жилийн дунджаас хазайх хазайлтын орон зайн тархалтыг авч үзвэл (</a:t>
            </a:r>
            <a:r>
              <a:rPr lang="mn-MN" sz="16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Зураг 4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 нийт нутгийн  нь   18.2% нь дунджаас ахиу, 18.2% нь дунджийн орчим, 27.3% нь   дунджаас бага хур тунадас унасан ба 36.3%-д нь тунадас огт ороогүй.</a:t>
            </a:r>
            <a:endParaRPr lang="en-U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Үүнд: Дөчин-жил, Дэлүүн нутгаар ахиу, Толбо, Даян  нутгаар дунджийн орчим, Алтай, Буянт , Цэнгэл нутгуудаар дунджаас  бага  тунадас орсон байна.</a:t>
            </a:r>
            <a:endParaRPr lang="en-US" sz="1600" dirty="0"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"/>
          <a:stretch/>
        </p:blipFill>
        <p:spPr bwMode="auto">
          <a:xfrm>
            <a:off x="7543800" y="3200400"/>
            <a:ext cx="1516811" cy="343402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" y="304800"/>
            <a:ext cx="21792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82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325"/>
            <a:ext cx="3846513" cy="641350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dirty="0" smtClean="0">
                <a:latin typeface="Arial" pitchFamily="34" charset="0"/>
                <a:cs typeface="Arial" pitchFamily="34" charset="0"/>
              </a:rPr>
            </a:br>
            <a:r>
              <a:rPr lang="mn-MN" dirty="0">
                <a:latin typeface="Arial" pitchFamily="34" charset="0"/>
                <a:cs typeface="Arial" pitchFamily="34" charset="0"/>
              </a:rPr>
              <a:t/>
            </a:r>
            <a:br>
              <a:rPr lang="mn-MN" dirty="0">
                <a:latin typeface="Arial" pitchFamily="34" charset="0"/>
                <a:cs typeface="Arial" pitchFamily="34" charset="0"/>
              </a:rPr>
            </a:br>
            <a:r>
              <a:rPr lang="mn-MN" dirty="0" smtClean="0">
                <a:latin typeface="Arial" pitchFamily="34" charset="0"/>
                <a:cs typeface="Arial" pitchFamily="34" charset="0"/>
              </a:rPr>
              <a:t>       Экстремаль </a:t>
            </a:r>
            <a:r>
              <a:rPr lang="mn-MN" dirty="0">
                <a:latin typeface="Arial" pitchFamily="34" charset="0"/>
                <a:cs typeface="Arial" pitchFamily="34" charset="0"/>
              </a:rPr>
              <a:t>утгууд: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955" y="419100"/>
            <a:ext cx="5029199" cy="44195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Энэ сард агаарын температурын үнэмлэхүй их утга  Баяннуур , Өлгий нутгаар   13.5°С градус , үнэмлэхүй бага утга  Алтай, Даян багийн  сумдаар  -24.6...-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24.7°С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хүрчээ.  Хөрсний температурын үнэмлэхүй их утга  Улаанхус  суманд  34°С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үнэмлэхүй бага утга  Даян багаар  -32 °С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хүрч хүйтэрсэн.  Даралтын үнэмлэхүй их утга  Баяннуур сумд  885.9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гПа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бага утга Дэлүүн сумд  765.6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гПа хүрч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тус тус ажиглагдсан. Салхины хурд хамгийн их нь Баян-Өлгий  аймгийн Өлгий  суманд 23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м/с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хүрчээ.</a:t>
            </a:r>
            <a:endParaRPr lang="en-US" sz="56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Нийт нутгаар агаарын чийгшил 47%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-д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хүрсэн ба өмнөх жилээс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5%-иар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өсөв. </a:t>
            </a:r>
            <a:endParaRPr lang="en-US" sz="56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Өлгийд  хамгийн  бага чийг 6%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байв. 30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%-иас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бага чийгтэй  өдрийн тоо нийт нутгаар 193 удаа буюу 1-31 хоногоор  ажиглагдсан. Өлгийд 30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%-иас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бага чийгтэй  өдрийн тоо   31 удаа , Даян багийн нутгаар 1 удаа, бусад нутгаар 7-23  удаа   тус тус ажиглагдсан байв.</a:t>
            </a:r>
            <a:endParaRPr lang="en-US" sz="56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80% </a:t>
            </a:r>
            <a:r>
              <a:rPr lang="mn-MN" sz="5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-иас </a:t>
            </a: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их чийгтэй өдрийн тоо нийт нутгаар 64 удаа ажиглагдсан . Үүнээс Даян багаар  27 удаа,  Толбо ,Цэнгэл, Булган, Баяннуур сумдад 6-9 удаа, Улаанхус, Сагсай, Дэлүүн , Алтай сумдад 1-4 удаа тус тус  ажиглагдсан.</a:t>
            </a:r>
            <a:endParaRPr lang="en-US" sz="56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n-MN" sz="5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n-US" sz="56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C:\MONMETEO\toim\График\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32067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MONMETEO\toim\График\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3352800" cy="1447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38776847"/>
              </p:ext>
            </p:extLst>
          </p:nvPr>
        </p:nvGraphicFramePr>
        <p:xfrm>
          <a:off x="838200" y="4890099"/>
          <a:ext cx="381000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1" r="16369" b="401"/>
          <a:stretch/>
        </p:blipFill>
        <p:spPr bwMode="auto">
          <a:xfrm>
            <a:off x="5867400" y="3505200"/>
            <a:ext cx="2806148" cy="29337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8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01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:\MONMETEO\toim\График\3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5" y="152400"/>
            <a:ext cx="33528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MONMETEO\toim\График\4.pn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1" y="228600"/>
            <a:ext cx="35814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MONMETEO\toim\График\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2004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MONMETEO\toim\График\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81" y="2590800"/>
            <a:ext cx="3352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MONMETEO\toim\График\6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629025" cy="2213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1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453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 Баян-Өлгий аймгийн  2025 оны 03 дугаар сарын  уур амьсгалын тойм   </vt:lpstr>
      <vt:lpstr> Хур тунадас: </vt:lpstr>
      <vt:lpstr>         Экстремаль утгууд: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оны 03 дугаар сарын уур амьсгалын тойм</dc:title>
  <dc:creator>Uur amisgal</dc:creator>
  <cp:lastModifiedBy>Uur amisgal</cp:lastModifiedBy>
  <cp:revision>32</cp:revision>
  <dcterms:created xsi:type="dcterms:W3CDTF">2025-04-29T09:52:59Z</dcterms:created>
  <dcterms:modified xsi:type="dcterms:W3CDTF">2025-04-30T03:57:01Z</dcterms:modified>
</cp:coreProperties>
</file>